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1"/>
  </p:sldMasterIdLst>
  <p:notesMasterIdLst>
    <p:notesMasterId r:id="rId12"/>
  </p:notesMasterIdLst>
  <p:sldIdLst>
    <p:sldId id="256" r:id="rId2"/>
    <p:sldId id="266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3EB7B1-F488-C542-B503-4E55103E4908}">
          <p14:sldIdLst>
            <p14:sldId id="256"/>
          </p14:sldIdLst>
        </p14:section>
        <p14:section name="Untitled Section" id="{5B03D63C-C82E-2941-859D-CEBCE966B0CC}">
          <p14:sldIdLst>
            <p14:sldId id="266"/>
            <p14:sldId id="258"/>
            <p14:sldId id="265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0"/>
    <p:restoredTop sz="94683"/>
  </p:normalViewPr>
  <p:slideViewPr>
    <p:cSldViewPr snapToGrid="0" snapToObjects="1">
      <p:cViewPr>
        <p:scale>
          <a:sx n="87" d="100"/>
          <a:sy n="87" d="100"/>
        </p:scale>
        <p:origin x="82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56DF3-314C-604F-9A94-7EE77754D680}" type="datetimeFigureOut">
              <a:rPr lang="en-US" smtClean="0"/>
              <a:t>6/8/17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21BB3-5076-3045-B300-3815986D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54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21BB3-5076-3045-B300-3815986D34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62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e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hyperlink" Target="http://public.tableau.com/profile/indraja.bandla#!/vizhome/CRMgermandatavisualtreat/Story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0373" y="3591943"/>
            <a:ext cx="1846242" cy="1846242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5472" y="999067"/>
            <a:ext cx="4451143" cy="2366322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5472" y="3522111"/>
            <a:ext cx="2427100" cy="191607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877" y="1756147"/>
            <a:ext cx="5076230" cy="260101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 dirty="0"/>
              <a:t>Credit Risk Analysis using Machine learning techniques &amp; tableau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877" y="4357159"/>
            <a:ext cx="5076230" cy="91440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By</a:t>
            </a:r>
          </a:p>
          <a:p>
            <a:pPr>
              <a:lnSpc>
                <a:spcPct val="80000"/>
              </a:lnSpc>
            </a:pPr>
            <a:r>
              <a:rPr lang="en-US" sz="2400" dirty="0" err="1"/>
              <a:t>Indraja</a:t>
            </a:r>
            <a:r>
              <a:rPr lang="en-US" sz="2400" dirty="0"/>
              <a:t> </a:t>
            </a:r>
            <a:r>
              <a:rPr lang="en-US" sz="2400" dirty="0" err="1"/>
              <a:t>Bandla</a:t>
            </a: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Data scientist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28601"/>
            <a:ext cx="3299717" cy="329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3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1889" y="2449286"/>
            <a:ext cx="5682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credit scoring model is just one of the factors used in evaluating a credit application. </a:t>
            </a:r>
            <a:r>
              <a:rPr lang="en-US" dirty="0" smtClean="0"/>
              <a:t>Assessment </a:t>
            </a:r>
            <a:r>
              <a:rPr lang="en-US" dirty="0"/>
              <a:t>by a credit expert remains the decisive factor.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140E08"/>
              </a:clrFrom>
              <a:clrTo>
                <a:srgbClr val="140E0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228" y="1669980"/>
            <a:ext cx="5080000" cy="3543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48231" y="5825613"/>
            <a:ext cx="660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</a:t>
            </a:r>
            <a:r>
              <a:rPr lang="en-US" smtClean="0"/>
              <a:t>more details ,Check </a:t>
            </a:r>
            <a:r>
              <a:rPr lang="en-US" dirty="0" smtClean="0"/>
              <a:t>my blog  </a:t>
            </a:r>
            <a:r>
              <a:rPr lang="en-US" dirty="0" smtClean="0">
                <a:solidFill>
                  <a:srgbClr val="FFFF00"/>
                </a:solidFill>
              </a:rPr>
              <a:t>https</a:t>
            </a:r>
            <a:r>
              <a:rPr lang="en-US" dirty="0">
                <a:solidFill>
                  <a:srgbClr val="FFFF00"/>
                </a:solidFill>
              </a:rPr>
              <a:t>://indu4191.blogspot.com.au/</a:t>
            </a:r>
          </a:p>
        </p:txBody>
      </p:sp>
    </p:spTree>
    <p:extLst>
      <p:ext uri="{BB962C8B-B14F-4D97-AF65-F5344CB8AC3E}">
        <p14:creationId xmlns:p14="http://schemas.microsoft.com/office/powerpoint/2010/main" val="149290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633" y="3515716"/>
            <a:ext cx="304149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Rounded 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9325" y="3515716"/>
            <a:ext cx="3041490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Rounded 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633" y="620116"/>
            <a:ext cx="3038668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Rounded 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9325" y="620116"/>
            <a:ext cx="3041490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53" y="920368"/>
            <a:ext cx="2814866" cy="2111149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354" y="3627372"/>
            <a:ext cx="2381975" cy="2485240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920367"/>
            <a:ext cx="2793213" cy="2111149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45" y="3781856"/>
            <a:ext cx="2814866" cy="2176272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835" y="1030288"/>
            <a:ext cx="3263390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Credit Risk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3835" y="2142067"/>
            <a:ext cx="3263390" cy="364913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What is it?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Why do you need it?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Who </a:t>
            </a:r>
            <a:r>
              <a:rPr lang="en-US" dirty="0"/>
              <a:t>wants it?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motivates me to take this as a capstone?</a:t>
            </a:r>
          </a:p>
        </p:txBody>
      </p:sp>
    </p:spTree>
    <p:extLst>
      <p:ext uri="{BB962C8B-B14F-4D97-AF65-F5344CB8AC3E}">
        <p14:creationId xmlns:p14="http://schemas.microsoft.com/office/powerpoint/2010/main" val="21722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27" name="Freeform 9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9" name="Straight Connector 2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" name="Group 10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109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11" name="Straight Connector 11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0" name="Group 18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5520984" y="3122486"/>
            <a:ext cx="2928062" cy="2544637"/>
            <a:chOff x="5281603" y="104899"/>
            <a:chExt cx="6910397" cy="6005491"/>
          </a:xfrm>
        </p:grpSpPr>
        <p:sp>
          <p:nvSpPr>
            <p:cNvPr id="191" name="Freeform 18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2" name="Group 191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93" name="Straight Connector 19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506" y="-22228"/>
            <a:ext cx="2038879" cy="1456267"/>
          </a:xfrm>
        </p:spPr>
        <p:txBody>
          <a:bodyPr>
            <a:normAutofit/>
          </a:bodyPr>
          <a:lstStyle/>
          <a:p>
            <a:r>
              <a:rPr lang="en-US" dirty="0"/>
              <a:t>Journey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72254" y="3776084"/>
            <a:ext cx="2326417" cy="300878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en-US" b="1" dirty="0" smtClean="0">
                <a:solidFill>
                  <a:srgbClr val="FFFF00"/>
                </a:solidFill>
              </a:rPr>
              <a:t>Hunt for dataset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en-US" b="1" dirty="0" smtClean="0">
                <a:solidFill>
                  <a:srgbClr val="FFFF00"/>
                </a:solidFill>
              </a:rPr>
              <a:t>Data cleaning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en-US" b="1" dirty="0" smtClean="0">
                <a:solidFill>
                  <a:srgbClr val="FFFF00"/>
                </a:solidFill>
              </a:rPr>
              <a:t>SWOT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en-US" b="1" dirty="0" smtClean="0">
                <a:solidFill>
                  <a:srgbClr val="FFFF00"/>
                </a:solidFill>
              </a:rPr>
              <a:t>Agile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6572" y="1630653"/>
            <a:ext cx="3903569" cy="2753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15" y="3475216"/>
            <a:ext cx="3385235" cy="3171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37" y="234532"/>
            <a:ext cx="4513939" cy="25340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62" y="4269118"/>
            <a:ext cx="4504535" cy="198178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2" y="139210"/>
            <a:ext cx="3301978" cy="2119909"/>
          </a:xfrm>
          <a:prstGeom prst="rect">
            <a:avLst/>
          </a:prstGeom>
        </p:spPr>
      </p:pic>
      <p:pic>
        <p:nvPicPr>
          <p:cNvPr id="278" name="Picture 27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7" y="2225804"/>
            <a:ext cx="2818906" cy="54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2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6483" y="1450428"/>
            <a:ext cx="6664052" cy="5407572"/>
          </a:xfrm>
        </p:spPr>
        <p:txBody>
          <a:bodyPr>
            <a:normAutofit fontScale="32500" lnSpcReduction="20000"/>
          </a:bodyPr>
          <a:lstStyle/>
          <a:p>
            <a:pPr>
              <a:buFont typeface="Wingdings" charset="2"/>
              <a:buChar char="§"/>
            </a:pPr>
            <a:r>
              <a:rPr lang="en-US" sz="6400" dirty="0" smtClean="0"/>
              <a:t>German </a:t>
            </a:r>
            <a:r>
              <a:rPr lang="en-US" sz="6400" dirty="0" smtClean="0"/>
              <a:t>Credit </a:t>
            </a:r>
            <a:r>
              <a:rPr lang="en-US" sz="6400" dirty="0" smtClean="0"/>
              <a:t>data with 1000 instances</a:t>
            </a:r>
            <a:endParaRPr lang="en-US" sz="6400" dirty="0" smtClean="0"/>
          </a:p>
          <a:p>
            <a:pPr>
              <a:buFont typeface="Wingdings" charset="2"/>
              <a:buChar char="§"/>
            </a:pPr>
            <a:r>
              <a:rPr lang="en-US" sz="6400" dirty="0" smtClean="0"/>
              <a:t>To </a:t>
            </a:r>
            <a:r>
              <a:rPr lang="en-US" sz="6400" dirty="0" smtClean="0"/>
              <a:t>decide whether borrower is good credit/bad credit. I </a:t>
            </a:r>
            <a:r>
              <a:rPr lang="en-US" sz="6400" dirty="0" smtClean="0"/>
              <a:t>considered their 20 attributes</a:t>
            </a:r>
            <a:endParaRPr lang="en-US" sz="6400" dirty="0" smtClean="0"/>
          </a:p>
          <a:p>
            <a:pPr>
              <a:buFont typeface="Wingdings" charset="2"/>
              <a:buChar char="Ø"/>
            </a:pPr>
            <a:r>
              <a:rPr lang="en-US" sz="6400" dirty="0" smtClean="0"/>
              <a:t> </a:t>
            </a:r>
            <a:r>
              <a:rPr lang="en-US" sz="6400" dirty="0" smtClean="0">
                <a:solidFill>
                  <a:srgbClr val="FF0000"/>
                </a:solidFill>
              </a:rPr>
              <a:t>Economical status </a:t>
            </a:r>
            <a:r>
              <a:rPr lang="en-US" sz="6400" dirty="0" smtClean="0"/>
              <a:t>: Account Balance , Value savings/stocks, Most valuable asset</a:t>
            </a:r>
          </a:p>
          <a:p>
            <a:pPr>
              <a:buFont typeface="Wingdings" charset="2"/>
              <a:buChar char="Ø"/>
            </a:pPr>
            <a:r>
              <a:rPr lang="en-US" sz="6400" dirty="0" smtClean="0">
                <a:solidFill>
                  <a:srgbClr val="FF0000"/>
                </a:solidFill>
              </a:rPr>
              <a:t>Personal status </a:t>
            </a:r>
            <a:r>
              <a:rPr lang="en-US" sz="6400" dirty="0" smtClean="0"/>
              <a:t>:Sex and Marital Status, No  of dependents, Type of Apartment, Duration in current address, Duration of credit, </a:t>
            </a:r>
            <a:r>
              <a:rPr lang="en-US" sz="6400" dirty="0"/>
              <a:t>Age, Guarantors, Occupation </a:t>
            </a:r>
            <a:r>
              <a:rPr lang="en-US" sz="6400" dirty="0" smtClean="0"/>
              <a:t>,Length of current employment, Foreign worker, Telephone, Purpose</a:t>
            </a:r>
          </a:p>
          <a:p>
            <a:pPr>
              <a:buFont typeface="Wingdings" charset="2"/>
              <a:buChar char="Ø"/>
            </a:pPr>
            <a:r>
              <a:rPr lang="en-US" sz="6400" dirty="0" smtClean="0">
                <a:solidFill>
                  <a:srgbClr val="FF0000"/>
                </a:solidFill>
              </a:rPr>
              <a:t>History</a:t>
            </a:r>
            <a:r>
              <a:rPr lang="en-US" sz="6400" dirty="0" smtClean="0"/>
              <a:t> :No. of credits at this bank, Concurrent credits</a:t>
            </a:r>
          </a:p>
          <a:p>
            <a:pPr>
              <a:buFont typeface="Wingdings" charset="2"/>
              <a:buChar char="Ø"/>
            </a:pPr>
            <a:r>
              <a:rPr lang="en-US" sz="6400" dirty="0" smtClean="0">
                <a:solidFill>
                  <a:srgbClr val="FF0000"/>
                </a:solidFill>
              </a:rPr>
              <a:t>Other factors </a:t>
            </a:r>
            <a:r>
              <a:rPr lang="en-US" sz="6400" dirty="0" smtClean="0"/>
              <a:t>:Installment %, duration of credit</a:t>
            </a:r>
          </a:p>
          <a:p>
            <a:pPr>
              <a:buFont typeface="Wingdings" charset="2"/>
              <a:buChar char="§"/>
            </a:pPr>
            <a:r>
              <a:rPr lang="en-US" sz="6400" dirty="0" smtClean="0"/>
              <a:t>They are  not much correlated</a:t>
            </a:r>
          </a:p>
          <a:p>
            <a:pPr marL="0" indent="0">
              <a:buNone/>
            </a:pPr>
            <a:r>
              <a:rPr lang="en-US" sz="6400" dirty="0" smtClean="0">
                <a:solidFill>
                  <a:srgbClr val="FFFF00"/>
                </a:solidFill>
              </a:rPr>
              <a:t>This is Multivariate </a:t>
            </a:r>
            <a:r>
              <a:rPr lang="en-US" sz="6400" dirty="0">
                <a:solidFill>
                  <a:srgbClr val="FFFF00"/>
                </a:solidFill>
              </a:rPr>
              <a:t>non-graphical — analysis of multiple variables at the same time</a:t>
            </a:r>
            <a:r>
              <a:rPr lang="en-US" sz="6400" dirty="0" smtClean="0">
                <a:solidFill>
                  <a:srgbClr val="FFFF00"/>
                </a:solidFill>
              </a:rPr>
              <a:t>.</a:t>
            </a:r>
            <a:endParaRPr lang="en-US" sz="64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6400" b="1" dirty="0" smtClean="0">
                <a:solidFill>
                  <a:schemeClr val="accent3"/>
                </a:solidFill>
              </a:rPr>
              <a:t>What’s the solution???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535" y="1211610"/>
            <a:ext cx="4761187" cy="4156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-61667" r="-2662" b="25920"/>
          <a:stretch/>
        </p:blipFill>
        <p:spPr>
          <a:xfrm>
            <a:off x="7237205" y="2667877"/>
            <a:ext cx="457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7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664" y="408941"/>
            <a:ext cx="4192657" cy="3144494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865" y="3765603"/>
            <a:ext cx="3185651" cy="1701781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5" y="321902"/>
            <a:ext cx="6740013" cy="4350415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922774" y="5679552"/>
            <a:ext cx="1681316" cy="721248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" action="ppaction://hlinkshowjump?jump=nextslide"/>
                <a:hlinkMouseOver r:id="rId5"/>
              </a:rPr>
              <a:t>Tableau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083" y="5454059"/>
            <a:ext cx="463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sz="2400" dirty="0" smtClean="0"/>
              <a:t>A </a:t>
            </a:r>
            <a:r>
              <a:rPr lang="en-US" sz="2400" dirty="0"/>
              <a:t>picture is worth a million </a:t>
            </a:r>
            <a:r>
              <a:rPr lang="en-US" sz="2400" dirty="0" smtClean="0"/>
              <a:t>rows”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94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147484"/>
            <a:ext cx="4653114" cy="1253613"/>
          </a:xfrm>
        </p:spPr>
        <p:txBody>
          <a:bodyPr/>
          <a:lstStyle/>
          <a:p>
            <a:r>
              <a:rPr lang="en-US" dirty="0" smtClean="0"/>
              <a:t>Findings &amp;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1401097"/>
            <a:ext cx="3871450" cy="4925961"/>
          </a:xfrm>
        </p:spPr>
        <p:txBody>
          <a:bodyPr>
            <a:normAutofit/>
          </a:bodyPr>
          <a:lstStyle/>
          <a:p>
            <a:r>
              <a:rPr lang="en-US" dirty="0"/>
              <a:t>The Roc curve is performing better with Logistic with an area of </a:t>
            </a:r>
            <a:r>
              <a:rPr lang="en-US" dirty="0" smtClean="0"/>
              <a:t>0.85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completely depends on the company to choose which model they want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Be </a:t>
            </a:r>
            <a:r>
              <a:rPr lang="en-US" dirty="0">
                <a:solidFill>
                  <a:srgbClr val="FFFF00"/>
                </a:solidFill>
              </a:rPr>
              <a:t>specific to your goal!!know what bank wants..... Be wise to select the model based on that !!!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592477"/>
              </p:ext>
            </p:extLst>
          </p:nvPr>
        </p:nvGraphicFramePr>
        <p:xfrm>
          <a:off x="5545394" y="1"/>
          <a:ext cx="6646604" cy="68579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61651"/>
                <a:gridCol w="1661651"/>
                <a:gridCol w="1661651"/>
                <a:gridCol w="1661651"/>
              </a:tblGrid>
              <a:tr h="1048436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Motto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Accuracy(lasso</a:t>
                      </a:r>
                      <a:r>
                        <a:rPr lang="en-US" baseline="0" dirty="0" smtClean="0"/>
                        <a:t> picked features)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Accuracy(Logistic</a:t>
                      </a:r>
                      <a:r>
                        <a:rPr lang="en-US" baseline="0" dirty="0" smtClean="0"/>
                        <a:t> top 20 features)</a:t>
                      </a:r>
                      <a:endParaRPr lang="en-US" dirty="0"/>
                    </a:p>
                  </a:txBody>
                  <a:tcPr/>
                </a:tc>
              </a:tr>
              <a:tr h="475410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78.8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76.8</a:t>
                      </a:r>
                      <a:endParaRPr lang="en-US" dirty="0"/>
                    </a:p>
                  </a:txBody>
                  <a:tcPr/>
                </a:tc>
              </a:tr>
              <a:tr h="1048436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</a:t>
                      </a:r>
                      <a:r>
                        <a:rPr lang="en-US" baseline="0" dirty="0" smtClean="0"/>
                        <a:t> application 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74.1</a:t>
                      </a:r>
                      <a:endParaRPr lang="en-US" dirty="0"/>
                    </a:p>
                  </a:txBody>
                  <a:tcPr/>
                </a:tc>
              </a:tr>
              <a:tr h="1188526">
                <a:tc>
                  <a:txBody>
                    <a:bodyPr/>
                    <a:lstStyle/>
                    <a:p>
                      <a:r>
                        <a:rPr lang="en-US" dirty="0" smtClean="0"/>
                        <a:t>Know your nearest  Neighbor(KNN)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Quick and clear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72.49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72.6</a:t>
                      </a:r>
                      <a:endParaRPr lang="en-US" dirty="0"/>
                    </a:p>
                  </a:txBody>
                  <a:tcPr/>
                </a:tc>
              </a:tr>
              <a:tr h="733906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When some data is missing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</a:t>
                      </a:r>
                      <a:endParaRPr lang="en-US" dirty="0"/>
                    </a:p>
                  </a:txBody>
                  <a:tcPr/>
                </a:tc>
              </a:tr>
              <a:tr h="1362967">
                <a:tc>
                  <a:txBody>
                    <a:bodyPr/>
                    <a:lstStyle/>
                    <a:p>
                      <a:r>
                        <a:rPr lang="en-US" dirty="0" smtClean="0"/>
                        <a:t>Ada Boosting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 with other algorithms to improve their performance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71.5</a:t>
                      </a:r>
                      <a:endParaRPr lang="en-US" dirty="0"/>
                    </a:p>
                  </a:txBody>
                  <a:tcPr/>
                </a:tc>
              </a:tr>
              <a:tr h="1000318">
                <a:tc>
                  <a:txBody>
                    <a:bodyPr/>
                    <a:lstStyle/>
                    <a:p>
                      <a:r>
                        <a:rPr lang="en-US" dirty="0" smtClean="0"/>
                        <a:t>Support Vector Machine(SVM)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</a:t>
                      </a:r>
                      <a:r>
                        <a:rPr lang="en-US" baseline="0" dirty="0" smtClean="0"/>
                        <a:t> group of 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75.45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3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6727370" cy="36491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</a:t>
            </a:r>
            <a:r>
              <a:rPr lang="en-US" dirty="0" smtClean="0"/>
              <a:t>visualization is the best way</a:t>
            </a:r>
          </a:p>
          <a:p>
            <a:r>
              <a:rPr lang="en-US" dirty="0"/>
              <a:t>Cross Validation is very </a:t>
            </a:r>
            <a:r>
              <a:rPr lang="en-US" dirty="0" smtClean="0"/>
              <a:t>critical</a:t>
            </a:r>
          </a:p>
          <a:p>
            <a:r>
              <a:rPr lang="en-US" dirty="0"/>
              <a:t> model needs to be tuned at a much more granular </a:t>
            </a:r>
            <a:r>
              <a:rPr lang="en-US" dirty="0" smtClean="0"/>
              <a:t>level</a:t>
            </a:r>
          </a:p>
          <a:p>
            <a:r>
              <a:rPr lang="en-US" dirty="0"/>
              <a:t>Following an Agile parallel </a:t>
            </a:r>
            <a:r>
              <a:rPr lang="en-US" dirty="0" smtClean="0"/>
              <a:t>process for maximizing the success</a:t>
            </a:r>
          </a:p>
          <a:p>
            <a:r>
              <a:rPr lang="en-US" dirty="0"/>
              <a:t>Notice that accuracy changes with test </a:t>
            </a:r>
            <a:r>
              <a:rPr lang="en-US" dirty="0" smtClean="0"/>
              <a:t>size</a:t>
            </a:r>
          </a:p>
          <a:p>
            <a:r>
              <a:rPr lang="en-US" dirty="0"/>
              <a:t>Along with accuracy, False negativity and False Positivity </a:t>
            </a:r>
            <a:r>
              <a:rPr lang="en-US" dirty="0" smtClean="0"/>
              <a:t>also  matters (Bank looses loyal customers and bank may face risk giving loan to bad credit)</a:t>
            </a:r>
          </a:p>
          <a:p>
            <a:r>
              <a:rPr lang="en-US" dirty="0"/>
              <a:t>"</a:t>
            </a:r>
            <a:r>
              <a:rPr lang="en-US" b="1" dirty="0"/>
              <a:t>Experience is the good </a:t>
            </a:r>
            <a:r>
              <a:rPr lang="en-US" b="1" dirty="0" smtClean="0"/>
              <a:t>teacher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"</a:t>
            </a:r>
            <a:r>
              <a:rPr lang="en-US" b="1" dirty="0" smtClean="0"/>
              <a:t>Collaboration </a:t>
            </a:r>
            <a:r>
              <a:rPr lang="en-US" b="1" dirty="0"/>
              <a:t>makes you better competitor</a:t>
            </a:r>
            <a:r>
              <a:rPr lang="en-US" dirty="0"/>
              <a:t>"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395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172" y="0"/>
            <a:ext cx="5110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1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Want to do more . just noted down few things that came to my mind</a:t>
            </a:r>
          </a:p>
          <a:p>
            <a:r>
              <a:rPr lang="en-US" dirty="0"/>
              <a:t>Tune the parameters for Deep Learning and compare the predictive accuracy and performance against Stacking / Voting </a:t>
            </a:r>
            <a:r>
              <a:rPr lang="en-US" dirty="0" smtClean="0"/>
              <a:t>models</a:t>
            </a:r>
          </a:p>
          <a:p>
            <a:r>
              <a:rPr lang="en-US" dirty="0"/>
              <a:t>Explore the possibility of adding new polynomial and transformed features, and evaluate the predictive accuracy</a:t>
            </a:r>
            <a:r>
              <a:rPr lang="en-US" dirty="0" smtClean="0"/>
              <a:t>.</a:t>
            </a:r>
          </a:p>
          <a:p>
            <a:r>
              <a:rPr lang="en-US" dirty="0"/>
              <a:t>Try Bayesian model against frequentist theories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Explore ! Explore !! Explore !!!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885372"/>
            <a:ext cx="8372856" cy="138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7289" y="642258"/>
            <a:ext cx="8465575" cy="921071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Unraveling </a:t>
            </a:r>
            <a:r>
              <a:rPr lang="en-US" b="1" dirty="0"/>
              <a:t>Real-Time Predictive </a:t>
            </a:r>
            <a:r>
              <a:rPr lang="en-US" b="1" dirty="0" smtClean="0"/>
              <a:t>Analytics</a:t>
            </a:r>
            <a:br>
              <a:rPr lang="en-US" b="1" dirty="0" smtClean="0"/>
            </a:br>
            <a:r>
              <a:rPr lang="en-US" b="1"/>
              <a:t/>
            </a:r>
            <a:br>
              <a:rPr lang="en-US" b="1"/>
            </a:br>
            <a:r>
              <a:rPr lang="en-US" b="1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80" y="2064774"/>
            <a:ext cx="4173794" cy="4218039"/>
          </a:xfr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75357"/>
              </p:ext>
            </p:extLst>
          </p:nvPr>
        </p:nvGraphicFramePr>
        <p:xfrm>
          <a:off x="5879691" y="2064774"/>
          <a:ext cx="5640248" cy="4333231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820124"/>
                <a:gridCol w="2820124"/>
              </a:tblGrid>
              <a:tr h="949951">
                <a:tc>
                  <a:txBody>
                    <a:bodyPr/>
                    <a:lstStyle/>
                    <a:p>
                      <a:r>
                        <a:rPr lang="en-US" dirty="0" smtClean="0"/>
                        <a:t>How to deploy in production?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to do after deployment?</a:t>
                      </a:r>
                      <a:endParaRPr lang="en-US" dirty="0"/>
                    </a:p>
                  </a:txBody>
                  <a:tcPr/>
                </a:tc>
              </a:tr>
              <a:tr h="3371328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800" kern="1200" dirty="0" err="1" smtClean="0">
                          <a:effectLst/>
                        </a:rPr>
                        <a:t>SAS®Data</a:t>
                      </a:r>
                      <a:r>
                        <a:rPr lang="en-US" sz="1800" kern="1200" dirty="0" smtClean="0">
                          <a:effectLst/>
                        </a:rPr>
                        <a:t> Integration Studio-to read model definitions from SAS Model Manager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800" kern="1200" dirty="0" smtClean="0">
                          <a:effectLst/>
                        </a:rPr>
                        <a:t>run ad-hoc by the modeling or IT staff-for a direct</a:t>
                      </a:r>
                      <a:r>
                        <a:rPr lang="en-US" sz="1800" kern="1200" baseline="0" dirty="0" smtClean="0">
                          <a:effectLst/>
                        </a:rPr>
                        <a:t> </a:t>
                      </a:r>
                      <a:r>
                        <a:rPr lang="en-US" sz="1800" kern="1200" dirty="0" smtClean="0">
                          <a:effectLst/>
                        </a:rPr>
                        <a:t>marketing campaign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800" kern="1200" dirty="0" smtClean="0">
                          <a:effectLst/>
                        </a:rPr>
                        <a:t>operational or transaction handling system-application score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effectLst/>
                        </a:rPr>
                        <a:t>MONITOR THE MODEL</a:t>
                      </a:r>
                    </a:p>
                    <a:p>
                      <a:endParaRPr lang="en-US" sz="1800" kern="1200" dirty="0" smtClean="0">
                        <a:effectLst/>
                      </a:endParaRP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sz="1800" kern="1200" dirty="0" smtClean="0">
                          <a:effectLst/>
                        </a:rPr>
                        <a:t>Automate the monitoring tasks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sz="1800" kern="1200" dirty="0" smtClean="0">
                          <a:effectLst/>
                        </a:rPr>
                        <a:t>Notify interested parties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sz="1800" kern="1200" dirty="0" smtClean="0">
                          <a:effectLst/>
                        </a:rPr>
                        <a:t>Track input and output variable distribution</a:t>
                      </a:r>
                      <a:r>
                        <a:rPr lang="en-US" sz="1800" kern="1200" baseline="0" dirty="0" smtClean="0">
                          <a:effectLst/>
                        </a:rPr>
                        <a:t> shifts</a:t>
                      </a:r>
                      <a:endParaRPr lang="en-US" sz="1800" kern="1200" dirty="0" smtClean="0">
                        <a:effectLst/>
                      </a:endParaRP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sz="1800" kern="1200" dirty="0" smtClean="0">
                          <a:effectLst/>
                        </a:rPr>
                        <a:t>Provide monitoring trend charts or reports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1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2626</TotalTime>
  <Words>472</Words>
  <Application>Microsoft Macintosh PowerPoint</Application>
  <PresentationFormat>Widescreen</PresentationFormat>
  <Paragraphs>88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Wingdings</vt:lpstr>
      <vt:lpstr>Arial</vt:lpstr>
      <vt:lpstr>Celestial</vt:lpstr>
      <vt:lpstr>Credit Risk Analysis using Machine learning techniques &amp; tableau </vt:lpstr>
      <vt:lpstr>Credit Risk Analysis</vt:lpstr>
      <vt:lpstr>Journey</vt:lpstr>
      <vt:lpstr>Exploratory Data Analysis </vt:lpstr>
      <vt:lpstr>PowerPoint Presentation</vt:lpstr>
      <vt:lpstr>Findings &amp; Solutions</vt:lpstr>
      <vt:lpstr>Lessons learnt</vt:lpstr>
      <vt:lpstr>PowerPoint Presentation</vt:lpstr>
      <vt:lpstr>  Unraveling Real-Time Predictive Analytics   </vt:lpstr>
      <vt:lpstr>Conclusion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Mahendra Duddempudi</dc:creator>
  <cp:lastModifiedBy>Mahendra Duddempudi</cp:lastModifiedBy>
  <cp:revision>57</cp:revision>
  <dcterms:created xsi:type="dcterms:W3CDTF">2017-06-06T23:32:29Z</dcterms:created>
  <dcterms:modified xsi:type="dcterms:W3CDTF">2017-06-08T22:04:44Z</dcterms:modified>
</cp:coreProperties>
</file>